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80" r:id="rId6"/>
    <p:sldId id="260" r:id="rId7"/>
    <p:sldId id="271" r:id="rId8"/>
    <p:sldId id="273" r:id="rId9"/>
    <p:sldId id="28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9" autoAdjust="0"/>
    <p:restoredTop sz="94667" autoAdjust="0"/>
  </p:normalViewPr>
  <p:slideViewPr>
    <p:cSldViewPr snapToGrid="0" snapToObjects="1">
      <p:cViewPr varScale="1">
        <p:scale>
          <a:sx n="270" d="100"/>
          <a:sy n="270" d="100"/>
        </p:scale>
        <p:origin x="14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26DCE-8C1E-4A32-AF2A-C747B0CF1F9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962E0B4-6F7E-4728-A3B5-27179F0287EB}">
      <dgm:prSet/>
      <dgm:spPr/>
      <dgm:t>
        <a:bodyPr/>
        <a:lstStyle/>
        <a:p>
          <a:r>
            <a:rPr lang="en-US"/>
            <a:t>Ensures accuracy and reliability of acoustic measurements.</a:t>
          </a:r>
        </a:p>
      </dgm:t>
    </dgm:pt>
    <dgm:pt modelId="{29CAD25F-A0F5-4F6E-A818-116934D49ED9}" type="parTrans" cxnId="{0A9ACBE3-1C74-41F4-91AC-63F2119EA361}">
      <dgm:prSet/>
      <dgm:spPr/>
      <dgm:t>
        <a:bodyPr/>
        <a:lstStyle/>
        <a:p>
          <a:endParaRPr lang="en-US"/>
        </a:p>
      </dgm:t>
    </dgm:pt>
    <dgm:pt modelId="{AC3DD5D1-8D6C-4646-83FE-822D544F7151}" type="sibTrans" cxnId="{0A9ACBE3-1C74-41F4-91AC-63F2119EA361}">
      <dgm:prSet/>
      <dgm:spPr/>
      <dgm:t>
        <a:bodyPr/>
        <a:lstStyle/>
        <a:p>
          <a:endParaRPr lang="en-US"/>
        </a:p>
      </dgm:t>
    </dgm:pt>
    <dgm:pt modelId="{7C4F00B1-9E17-4796-9A6A-592D63627912}">
      <dgm:prSet/>
      <dgm:spPr/>
      <dgm:t>
        <a:bodyPr/>
        <a:lstStyle/>
        <a:p>
          <a:r>
            <a:rPr lang="en-US"/>
            <a:t>Compensates for environmental factors affecting sound propagation.</a:t>
          </a:r>
        </a:p>
      </dgm:t>
    </dgm:pt>
    <dgm:pt modelId="{07D53BDC-8B58-4F82-BA74-77CC211835EC}" type="parTrans" cxnId="{F5D1CB07-216D-48CB-9A0F-FE69D16121EC}">
      <dgm:prSet/>
      <dgm:spPr/>
      <dgm:t>
        <a:bodyPr/>
        <a:lstStyle/>
        <a:p>
          <a:endParaRPr lang="en-US"/>
        </a:p>
      </dgm:t>
    </dgm:pt>
    <dgm:pt modelId="{DBBC22F8-1A5B-4960-A736-252926221392}" type="sibTrans" cxnId="{F5D1CB07-216D-48CB-9A0F-FE69D16121EC}">
      <dgm:prSet/>
      <dgm:spPr/>
      <dgm:t>
        <a:bodyPr/>
        <a:lstStyle/>
        <a:p>
          <a:endParaRPr lang="en-US"/>
        </a:p>
      </dgm:t>
    </dgm:pt>
    <dgm:pt modelId="{0D66A1A9-B467-4E32-8370-4427680F887C}">
      <dgm:prSet/>
      <dgm:spPr/>
      <dgm:t>
        <a:bodyPr/>
        <a:lstStyle/>
        <a:p>
          <a:r>
            <a:rPr lang="en-US"/>
            <a:t>Essential for comparing data across different surveys and time periods.</a:t>
          </a:r>
        </a:p>
      </dgm:t>
    </dgm:pt>
    <dgm:pt modelId="{07E80C80-6951-45B9-B747-93BE2C53B93B}" type="parTrans" cxnId="{7F09D0D8-CA46-46F1-BC68-D4822705B156}">
      <dgm:prSet/>
      <dgm:spPr/>
      <dgm:t>
        <a:bodyPr/>
        <a:lstStyle/>
        <a:p>
          <a:endParaRPr lang="en-US"/>
        </a:p>
      </dgm:t>
    </dgm:pt>
    <dgm:pt modelId="{C3D5A222-5A84-437F-A32C-414F1D65CA90}" type="sibTrans" cxnId="{7F09D0D8-CA46-46F1-BC68-D4822705B156}">
      <dgm:prSet/>
      <dgm:spPr/>
      <dgm:t>
        <a:bodyPr/>
        <a:lstStyle/>
        <a:p>
          <a:endParaRPr lang="en-US"/>
        </a:p>
      </dgm:t>
    </dgm:pt>
    <dgm:pt modelId="{3C267D0E-8AFA-2446-84ED-CC13F1EF6CE9}" type="pres">
      <dgm:prSet presAssocID="{ADF26DCE-8C1E-4A32-AF2A-C747B0CF1F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CBB51F-8189-FF4A-B948-AF8198C638D9}" type="pres">
      <dgm:prSet presAssocID="{C962E0B4-6F7E-4728-A3B5-27179F0287EB}" presName="hierRoot1" presStyleCnt="0"/>
      <dgm:spPr/>
    </dgm:pt>
    <dgm:pt modelId="{AB25BD7B-7196-A047-B31C-CAFE3521DBA5}" type="pres">
      <dgm:prSet presAssocID="{C962E0B4-6F7E-4728-A3B5-27179F0287EB}" presName="composite" presStyleCnt="0"/>
      <dgm:spPr/>
    </dgm:pt>
    <dgm:pt modelId="{28A7F2E8-9130-2244-8A6A-DA35F6F7C4F1}" type="pres">
      <dgm:prSet presAssocID="{C962E0B4-6F7E-4728-A3B5-27179F0287EB}" presName="background" presStyleLbl="node0" presStyleIdx="0" presStyleCnt="3"/>
      <dgm:spPr/>
    </dgm:pt>
    <dgm:pt modelId="{E1E1D09B-9F4E-C445-B8F1-525B302A94D0}" type="pres">
      <dgm:prSet presAssocID="{C962E0B4-6F7E-4728-A3B5-27179F0287EB}" presName="text" presStyleLbl="fgAcc0" presStyleIdx="0" presStyleCnt="3">
        <dgm:presLayoutVars>
          <dgm:chPref val="3"/>
        </dgm:presLayoutVars>
      </dgm:prSet>
      <dgm:spPr/>
    </dgm:pt>
    <dgm:pt modelId="{4463A1BF-0423-C444-AFAD-CC52F9C4CD37}" type="pres">
      <dgm:prSet presAssocID="{C962E0B4-6F7E-4728-A3B5-27179F0287EB}" presName="hierChild2" presStyleCnt="0"/>
      <dgm:spPr/>
    </dgm:pt>
    <dgm:pt modelId="{31A3D67D-8C4C-3743-8070-35B53E990EE1}" type="pres">
      <dgm:prSet presAssocID="{7C4F00B1-9E17-4796-9A6A-592D63627912}" presName="hierRoot1" presStyleCnt="0"/>
      <dgm:spPr/>
    </dgm:pt>
    <dgm:pt modelId="{F72C7802-92CE-FE42-A73B-0E322B80EBB5}" type="pres">
      <dgm:prSet presAssocID="{7C4F00B1-9E17-4796-9A6A-592D63627912}" presName="composite" presStyleCnt="0"/>
      <dgm:spPr/>
    </dgm:pt>
    <dgm:pt modelId="{69331AD5-DD48-CC41-8989-46B56D23CEDB}" type="pres">
      <dgm:prSet presAssocID="{7C4F00B1-9E17-4796-9A6A-592D63627912}" presName="background" presStyleLbl="node0" presStyleIdx="1" presStyleCnt="3"/>
      <dgm:spPr/>
    </dgm:pt>
    <dgm:pt modelId="{DD3D9192-55D0-E44B-860F-1284C3486E3D}" type="pres">
      <dgm:prSet presAssocID="{7C4F00B1-9E17-4796-9A6A-592D63627912}" presName="text" presStyleLbl="fgAcc0" presStyleIdx="1" presStyleCnt="3">
        <dgm:presLayoutVars>
          <dgm:chPref val="3"/>
        </dgm:presLayoutVars>
      </dgm:prSet>
      <dgm:spPr/>
    </dgm:pt>
    <dgm:pt modelId="{D8EAF6D7-DEFC-3E4B-BB0A-3CFE55E80D30}" type="pres">
      <dgm:prSet presAssocID="{7C4F00B1-9E17-4796-9A6A-592D63627912}" presName="hierChild2" presStyleCnt="0"/>
      <dgm:spPr/>
    </dgm:pt>
    <dgm:pt modelId="{981F9147-CEB5-3B49-B24B-B1B5E83B5AB9}" type="pres">
      <dgm:prSet presAssocID="{0D66A1A9-B467-4E32-8370-4427680F887C}" presName="hierRoot1" presStyleCnt="0"/>
      <dgm:spPr/>
    </dgm:pt>
    <dgm:pt modelId="{D3136050-97F4-9144-805B-21509B7F5747}" type="pres">
      <dgm:prSet presAssocID="{0D66A1A9-B467-4E32-8370-4427680F887C}" presName="composite" presStyleCnt="0"/>
      <dgm:spPr/>
    </dgm:pt>
    <dgm:pt modelId="{C327F819-9017-F54C-ACF7-F0F92CB05AF8}" type="pres">
      <dgm:prSet presAssocID="{0D66A1A9-B467-4E32-8370-4427680F887C}" presName="background" presStyleLbl="node0" presStyleIdx="2" presStyleCnt="3"/>
      <dgm:spPr/>
    </dgm:pt>
    <dgm:pt modelId="{435E495F-1EA5-8749-A95D-35C5C1C96BDC}" type="pres">
      <dgm:prSet presAssocID="{0D66A1A9-B467-4E32-8370-4427680F887C}" presName="text" presStyleLbl="fgAcc0" presStyleIdx="2" presStyleCnt="3">
        <dgm:presLayoutVars>
          <dgm:chPref val="3"/>
        </dgm:presLayoutVars>
      </dgm:prSet>
      <dgm:spPr/>
    </dgm:pt>
    <dgm:pt modelId="{1C567346-6FD3-524B-A66C-FF4F93A9C208}" type="pres">
      <dgm:prSet presAssocID="{0D66A1A9-B467-4E32-8370-4427680F887C}" presName="hierChild2" presStyleCnt="0"/>
      <dgm:spPr/>
    </dgm:pt>
  </dgm:ptLst>
  <dgm:cxnLst>
    <dgm:cxn modelId="{F5D1CB07-216D-48CB-9A0F-FE69D16121EC}" srcId="{ADF26DCE-8C1E-4A32-AF2A-C747B0CF1F90}" destId="{7C4F00B1-9E17-4796-9A6A-592D63627912}" srcOrd="1" destOrd="0" parTransId="{07D53BDC-8B58-4F82-BA74-77CC211835EC}" sibTransId="{DBBC22F8-1A5B-4960-A736-252926221392}"/>
    <dgm:cxn modelId="{6961CB50-AB0B-394C-B400-345DE2301E54}" type="presOf" srcId="{C962E0B4-6F7E-4728-A3B5-27179F0287EB}" destId="{E1E1D09B-9F4E-C445-B8F1-525B302A94D0}" srcOrd="0" destOrd="0" presId="urn:microsoft.com/office/officeart/2005/8/layout/hierarchy1"/>
    <dgm:cxn modelId="{78674F72-ECFF-6C40-B2AB-94076329D9A8}" type="presOf" srcId="{ADF26DCE-8C1E-4A32-AF2A-C747B0CF1F90}" destId="{3C267D0E-8AFA-2446-84ED-CC13F1EF6CE9}" srcOrd="0" destOrd="0" presId="urn:microsoft.com/office/officeart/2005/8/layout/hierarchy1"/>
    <dgm:cxn modelId="{AEDDBDD3-2180-9B41-BB46-8722E372BBEB}" type="presOf" srcId="{0D66A1A9-B467-4E32-8370-4427680F887C}" destId="{435E495F-1EA5-8749-A95D-35C5C1C96BDC}" srcOrd="0" destOrd="0" presId="urn:microsoft.com/office/officeart/2005/8/layout/hierarchy1"/>
    <dgm:cxn modelId="{7F09D0D8-CA46-46F1-BC68-D4822705B156}" srcId="{ADF26DCE-8C1E-4A32-AF2A-C747B0CF1F90}" destId="{0D66A1A9-B467-4E32-8370-4427680F887C}" srcOrd="2" destOrd="0" parTransId="{07E80C80-6951-45B9-B747-93BE2C53B93B}" sibTransId="{C3D5A222-5A84-437F-A32C-414F1D65CA90}"/>
    <dgm:cxn modelId="{4E0BD3D8-7462-AA41-A66D-E0CEB8FC3A93}" type="presOf" srcId="{7C4F00B1-9E17-4796-9A6A-592D63627912}" destId="{DD3D9192-55D0-E44B-860F-1284C3486E3D}" srcOrd="0" destOrd="0" presId="urn:microsoft.com/office/officeart/2005/8/layout/hierarchy1"/>
    <dgm:cxn modelId="{0A9ACBE3-1C74-41F4-91AC-63F2119EA361}" srcId="{ADF26DCE-8C1E-4A32-AF2A-C747B0CF1F90}" destId="{C962E0B4-6F7E-4728-A3B5-27179F0287EB}" srcOrd="0" destOrd="0" parTransId="{29CAD25F-A0F5-4F6E-A818-116934D49ED9}" sibTransId="{AC3DD5D1-8D6C-4646-83FE-822D544F7151}"/>
    <dgm:cxn modelId="{8686F7BB-DAC8-7045-A216-07F89C538E0E}" type="presParOf" srcId="{3C267D0E-8AFA-2446-84ED-CC13F1EF6CE9}" destId="{ADCBB51F-8189-FF4A-B948-AF8198C638D9}" srcOrd="0" destOrd="0" presId="urn:microsoft.com/office/officeart/2005/8/layout/hierarchy1"/>
    <dgm:cxn modelId="{4ECC2D69-143E-8049-B131-9344448DE4AB}" type="presParOf" srcId="{ADCBB51F-8189-FF4A-B948-AF8198C638D9}" destId="{AB25BD7B-7196-A047-B31C-CAFE3521DBA5}" srcOrd="0" destOrd="0" presId="urn:microsoft.com/office/officeart/2005/8/layout/hierarchy1"/>
    <dgm:cxn modelId="{359057DD-BBC6-614C-98DD-D3F37F13D785}" type="presParOf" srcId="{AB25BD7B-7196-A047-B31C-CAFE3521DBA5}" destId="{28A7F2E8-9130-2244-8A6A-DA35F6F7C4F1}" srcOrd="0" destOrd="0" presId="urn:microsoft.com/office/officeart/2005/8/layout/hierarchy1"/>
    <dgm:cxn modelId="{7DCBA42E-E983-FB44-AF2F-58460A8708F6}" type="presParOf" srcId="{AB25BD7B-7196-A047-B31C-CAFE3521DBA5}" destId="{E1E1D09B-9F4E-C445-B8F1-525B302A94D0}" srcOrd="1" destOrd="0" presId="urn:microsoft.com/office/officeart/2005/8/layout/hierarchy1"/>
    <dgm:cxn modelId="{044085CB-8CC5-0145-90A0-34771BD037D2}" type="presParOf" srcId="{ADCBB51F-8189-FF4A-B948-AF8198C638D9}" destId="{4463A1BF-0423-C444-AFAD-CC52F9C4CD37}" srcOrd="1" destOrd="0" presId="urn:microsoft.com/office/officeart/2005/8/layout/hierarchy1"/>
    <dgm:cxn modelId="{7B821AE9-4C5F-2344-8D13-07B66884607A}" type="presParOf" srcId="{3C267D0E-8AFA-2446-84ED-CC13F1EF6CE9}" destId="{31A3D67D-8C4C-3743-8070-35B53E990EE1}" srcOrd="1" destOrd="0" presId="urn:microsoft.com/office/officeart/2005/8/layout/hierarchy1"/>
    <dgm:cxn modelId="{DF30CD33-5646-BC4B-94CF-6BBC2E112984}" type="presParOf" srcId="{31A3D67D-8C4C-3743-8070-35B53E990EE1}" destId="{F72C7802-92CE-FE42-A73B-0E322B80EBB5}" srcOrd="0" destOrd="0" presId="urn:microsoft.com/office/officeart/2005/8/layout/hierarchy1"/>
    <dgm:cxn modelId="{D5CCE45B-7AC9-264F-90DD-3E672C0332DD}" type="presParOf" srcId="{F72C7802-92CE-FE42-A73B-0E322B80EBB5}" destId="{69331AD5-DD48-CC41-8989-46B56D23CEDB}" srcOrd="0" destOrd="0" presId="urn:microsoft.com/office/officeart/2005/8/layout/hierarchy1"/>
    <dgm:cxn modelId="{2200B54B-B5FE-1A49-8159-F983A35AE1D1}" type="presParOf" srcId="{F72C7802-92CE-FE42-A73B-0E322B80EBB5}" destId="{DD3D9192-55D0-E44B-860F-1284C3486E3D}" srcOrd="1" destOrd="0" presId="urn:microsoft.com/office/officeart/2005/8/layout/hierarchy1"/>
    <dgm:cxn modelId="{AEDE206C-7941-0540-AF6B-D932B9F8DDDA}" type="presParOf" srcId="{31A3D67D-8C4C-3743-8070-35B53E990EE1}" destId="{D8EAF6D7-DEFC-3E4B-BB0A-3CFE55E80D30}" srcOrd="1" destOrd="0" presId="urn:microsoft.com/office/officeart/2005/8/layout/hierarchy1"/>
    <dgm:cxn modelId="{ADE47335-C5AF-F44A-A5ED-10CF5E31D115}" type="presParOf" srcId="{3C267D0E-8AFA-2446-84ED-CC13F1EF6CE9}" destId="{981F9147-CEB5-3B49-B24B-B1B5E83B5AB9}" srcOrd="2" destOrd="0" presId="urn:microsoft.com/office/officeart/2005/8/layout/hierarchy1"/>
    <dgm:cxn modelId="{4747FC87-77CA-474D-B2E4-8B8F83F49CC4}" type="presParOf" srcId="{981F9147-CEB5-3B49-B24B-B1B5E83B5AB9}" destId="{D3136050-97F4-9144-805B-21509B7F5747}" srcOrd="0" destOrd="0" presId="urn:microsoft.com/office/officeart/2005/8/layout/hierarchy1"/>
    <dgm:cxn modelId="{ABE2900A-BE54-064C-B103-9BCE6DFE3BAD}" type="presParOf" srcId="{D3136050-97F4-9144-805B-21509B7F5747}" destId="{C327F819-9017-F54C-ACF7-F0F92CB05AF8}" srcOrd="0" destOrd="0" presId="urn:microsoft.com/office/officeart/2005/8/layout/hierarchy1"/>
    <dgm:cxn modelId="{F42A7B43-E38F-5B42-BC75-0449A780A90A}" type="presParOf" srcId="{D3136050-97F4-9144-805B-21509B7F5747}" destId="{435E495F-1EA5-8749-A95D-35C5C1C96BDC}" srcOrd="1" destOrd="0" presId="urn:microsoft.com/office/officeart/2005/8/layout/hierarchy1"/>
    <dgm:cxn modelId="{C10DD755-856C-A44E-A838-578BB9F8B0F8}" type="presParOf" srcId="{981F9147-CEB5-3B49-B24B-B1B5E83B5AB9}" destId="{1C567346-6FD3-524B-A66C-FF4F93A9C2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7F2E8-9130-2244-8A6A-DA35F6F7C4F1}">
      <dsp:nvSpPr>
        <dsp:cNvPr id="0" name=""/>
        <dsp:cNvSpPr/>
      </dsp:nvSpPr>
      <dsp:spPr>
        <a:xfrm>
          <a:off x="0" y="393100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D09B-9F4E-C445-B8F1-525B302A94D0}">
      <dsp:nvSpPr>
        <dsp:cNvPr id="0" name=""/>
        <dsp:cNvSpPr/>
      </dsp:nvSpPr>
      <dsp:spPr>
        <a:xfrm>
          <a:off x="243244" y="624182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Ensures accuracy and reliability of acoustic measurements.</a:t>
          </a:r>
        </a:p>
      </dsp:txBody>
      <dsp:txXfrm>
        <a:off x="283960" y="664898"/>
        <a:ext cx="2107770" cy="1308711"/>
      </dsp:txXfrm>
    </dsp:sp>
    <dsp:sp modelId="{69331AD5-DD48-CC41-8989-46B56D23CEDB}">
      <dsp:nvSpPr>
        <dsp:cNvPr id="0" name=""/>
        <dsp:cNvSpPr/>
      </dsp:nvSpPr>
      <dsp:spPr>
        <a:xfrm>
          <a:off x="2675691" y="393100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D9192-55D0-E44B-860F-1284C3486E3D}">
      <dsp:nvSpPr>
        <dsp:cNvPr id="0" name=""/>
        <dsp:cNvSpPr/>
      </dsp:nvSpPr>
      <dsp:spPr>
        <a:xfrm>
          <a:off x="2918936" y="624182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Compensates for environmental factors affecting sound propagation.</a:t>
          </a:r>
        </a:p>
      </dsp:txBody>
      <dsp:txXfrm>
        <a:off x="2959652" y="664898"/>
        <a:ext cx="2107770" cy="1308711"/>
      </dsp:txXfrm>
    </dsp:sp>
    <dsp:sp modelId="{C327F819-9017-F54C-ACF7-F0F92CB05AF8}">
      <dsp:nvSpPr>
        <dsp:cNvPr id="0" name=""/>
        <dsp:cNvSpPr/>
      </dsp:nvSpPr>
      <dsp:spPr>
        <a:xfrm>
          <a:off x="5351383" y="393100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E495F-1EA5-8749-A95D-35C5C1C96BDC}">
      <dsp:nvSpPr>
        <dsp:cNvPr id="0" name=""/>
        <dsp:cNvSpPr/>
      </dsp:nvSpPr>
      <dsp:spPr>
        <a:xfrm>
          <a:off x="5594627" y="624182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Essential for comparing data across different surveys and time periods.</a:t>
          </a:r>
        </a:p>
      </dsp:txBody>
      <dsp:txXfrm>
        <a:off x="5635343" y="664898"/>
        <a:ext cx="2107770" cy="1308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C35C0-CD4C-B64D-982D-676176AB1FE1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A0A6F-E101-614E-A0BE-F41B4B48C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7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www.milnetechnologies.ca</a:t>
            </a:r>
            <a:r>
              <a:rPr lang="en-US" dirty="0"/>
              <a:t>/</a:t>
            </a:r>
            <a:r>
              <a:rPr lang="en-US" dirty="0" err="1"/>
              <a:t>didson.htm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B7FC6-B8E4-43D1-8626-01822F90324E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09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63CDCCE5-6230-4978-8424-ADB43EA486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8FC22CE-839E-4419-91CF-04E1DA29A0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Provides an acoustic </a:t>
            </a:r>
            <a:r>
              <a:rPr lang="en-US" altLang="en-US" u="sng" dirty="0"/>
              <a:t>matrix of stabilized and calibrated beams </a:t>
            </a:r>
            <a:r>
              <a:rPr lang="en-US" altLang="en-US" dirty="0"/>
              <a:t>for </a:t>
            </a:r>
            <a:r>
              <a:rPr lang="en-US" altLang="en-US" u="sng" dirty="0"/>
              <a:t>biomass estimation, fish school characterization and </a:t>
            </a:r>
            <a:r>
              <a:rPr lang="en-US" altLang="en-US" u="sng" dirty="0" err="1"/>
              <a:t>behaviour</a:t>
            </a:r>
            <a:r>
              <a:rPr lang="en-US" altLang="en-US" u="sng" dirty="0"/>
              <a:t> studies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transducer array is normally </a:t>
            </a:r>
            <a:r>
              <a:rPr lang="en-US" altLang="en-US" u="sng" dirty="0"/>
              <a:t>mounted on a drop keel, which allows it to look horizontally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The </a:t>
            </a:r>
            <a:r>
              <a:rPr lang="en-US" altLang="en-US" dirty="0" err="1"/>
              <a:t>Simrad</a:t>
            </a:r>
            <a:r>
              <a:rPr lang="en-US" altLang="en-US" dirty="0"/>
              <a:t> MS70 allows characterization and volume estimation of a school of fish using only one single transmission. </a:t>
            </a:r>
          </a:p>
          <a:p>
            <a:r>
              <a:rPr lang="en-US" altLang="en-US" u="sng" dirty="0"/>
              <a:t>Schools of fish can be tracked</a:t>
            </a:r>
            <a:r>
              <a:rPr lang="en-US" altLang="en-US" dirty="0"/>
              <a:t>, followed, and studied using multiple consecutive transmissions.</a:t>
            </a:r>
          </a:p>
          <a:p>
            <a:r>
              <a:rPr lang="en-US" altLang="en-US" dirty="0"/>
              <a:t>As a consequence of the horizontal transmission using narrow beams, the MS70 allows you to detect and characterize schools of fish even very close to the sea surface.</a:t>
            </a:r>
          </a:p>
          <a:p>
            <a:endParaRPr lang="is-IS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62AFE53E-AEB3-4742-8809-B52781C64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A3D48A-AF18-4E2E-B3A7-8A649A8A1605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-1wrY3VdCE?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h-1wrY3Vd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Introduction to Fisheries Acoustics and importance of calibration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Teresa Silva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2025-12-03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262647"/>
            <a:ext cx="3485178" cy="1218390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/>
              <a:t>Acoustic Principles in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1578990"/>
            <a:ext cx="3793259" cy="3188271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100" b="1" dirty="0"/>
              <a:t>Sound Propagation in Water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Sound travels faster in water than in air (approximately 1500 m/s).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Influenced by temperature, salinity, and pressure.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Attenuation: loss of sound energy as it travels through water.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100" b="1" dirty="0"/>
              <a:t>Acoustic Backscatter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Reflection of sound waves off fish and other objects.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Backscatter strength depends on fish size, shape, and orientation.</a:t>
            </a:r>
          </a:p>
          <a:p>
            <a:pPr lvl="0">
              <a:lnSpc>
                <a:spcPct val="90000"/>
              </a:lnSpc>
            </a:pPr>
            <a:r>
              <a:rPr lang="en-US" sz="1100" dirty="0"/>
              <a:t>Used to estimate fish density and biomass.</a:t>
            </a:r>
          </a:p>
        </p:txBody>
      </p:sp>
      <p:pic>
        <p:nvPicPr>
          <p:cNvPr id="5" name="Picture 4" descr="Golden ripples in the water">
            <a:extLst>
              <a:ext uri="{FF2B5EF4-FFF2-40B4-BE49-F238E27FC236}">
                <a16:creationId xmlns:a16="http://schemas.microsoft.com/office/drawing/2014/main" id="{FC54364B-AF6B-AA13-B763-68F9E68E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" r="40323"/>
          <a:stretch>
            <a:fillRect/>
          </a:stretch>
        </p:blipFill>
        <p:spPr>
          <a:xfrm>
            <a:off x="4572000" y="10"/>
            <a:ext cx="4577118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1244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607423"/>
            <a:ext cx="7629757" cy="1165860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600"/>
              <a:t>Importance of Calibration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4863984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DD10FD-2385-A6DF-02FA-C25BF6D20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634248"/>
              </p:ext>
            </p:extLst>
          </p:nvPr>
        </p:nvGraphicFramePr>
        <p:xfrm>
          <a:off x="678451" y="2263139"/>
          <a:ext cx="7783830" cy="2407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1244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607423"/>
            <a:ext cx="7457037" cy="1165860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600"/>
              <a:t>Calibration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1920241"/>
            <a:ext cx="7455989" cy="2686394"/>
          </a:xfrm>
        </p:spPr>
        <p:txBody>
          <a:bodyPr anchor="ctr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 dirty="0"/>
              <a:t>Standard Calibration Methods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Use of reference targets (e.g., spheres) with known acoustic properties.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Calibration of transducers to ensure consistent output.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 dirty="0"/>
              <a:t>In-situ Calibration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Calibration performed in the field using known targets.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Accounts for environmental conditions during data collection.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 dirty="0"/>
              <a:t>Post-Processing Calibration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Adjusting data based on calibration results.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Correcting for system drift and environmental changes.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4863984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Consequences of Poor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Data Inaccuracy</a:t>
            </a:r>
          </a:p>
          <a:p>
            <a:pPr lvl="0"/>
            <a:r>
              <a:t>Misestimation of fish populations and distributions.</a:t>
            </a:r>
          </a:p>
          <a:p>
            <a:pPr lvl="0"/>
            <a:r>
              <a:t>Inconsistent results across different surveys.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Misguided Management Decisions</a:t>
            </a:r>
          </a:p>
          <a:p>
            <a:pPr lvl="0"/>
            <a:r>
              <a:t>Inaccurate data can lead to overfishing or under-protection of fish stocks.</a:t>
            </a:r>
          </a:p>
          <a:p>
            <a:pPr lvl="0"/>
            <a:r>
              <a:t>Impacts on conservation efforts and ecosystem health.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755331" y="1999637"/>
            <a:ext cx="4395038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692189"/>
            <a:ext cx="8333796" cy="40959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222" y="928560"/>
            <a:ext cx="7387313" cy="1012253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4100"/>
              <a:t>NASC and Gain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78" y="1857080"/>
            <a:ext cx="7387313" cy="2594230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 dirty="0"/>
              <a:t>Understanding NASC (Nautical Area Scattering Coefficient)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NASC represents the integrated backscatter from fish in a nautical square mile.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Directly proportional to fish density and biomass.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Formula: NASC = ∫ </a:t>
            </a:r>
            <a:r>
              <a:rPr lang="en-US" sz="1400" dirty="0" err="1"/>
              <a:t>sv</a:t>
            </a:r>
            <a:r>
              <a:rPr lang="en-US" sz="1400" dirty="0"/>
              <a:t> </a:t>
            </a:r>
            <a:r>
              <a:rPr lang="en-US" sz="1400" dirty="0" err="1"/>
              <a:t>dA</a:t>
            </a:r>
            <a:r>
              <a:rPr lang="en-US" sz="1400" dirty="0"/>
              <a:t> (integration of volume backscattering coefficient)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 dirty="0"/>
              <a:t>Gain and NASC Relationship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Gain settings affect the received signal strength.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Improper gain calibration leads to systematic bias in NASC values.</a:t>
            </a:r>
          </a:p>
          <a:p>
            <a:pPr lvl="0">
              <a:lnSpc>
                <a:spcPct val="90000"/>
              </a:lnSpc>
            </a:pPr>
            <a:r>
              <a:rPr lang="en-US" sz="1400" b="1" dirty="0"/>
              <a:t>Example</a:t>
            </a:r>
            <a:r>
              <a:rPr lang="en-US" sz="1400" dirty="0"/>
              <a:t>: A 1 dB gain error can result in ~26% error in biomass estimates.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Successful Calibration</a:t>
            </a:r>
          </a:p>
          <a:p>
            <a:pPr lvl="0"/>
            <a:r>
              <a:rPr dirty="0"/>
              <a:t>A fisheries survey that accurately estimated fish biomass due to proper calibration.</a:t>
            </a:r>
          </a:p>
          <a:p>
            <a:pPr lvl="0"/>
            <a:r>
              <a:rPr dirty="0"/>
              <a:t>Resulted in effective management strategies for sustainable fishing.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Poor Calibration Consequences</a:t>
            </a:r>
          </a:p>
          <a:p>
            <a:pPr lvl="0"/>
            <a:r>
              <a:rPr dirty="0"/>
              <a:t>A survey that underestimated fish populations due to lack of calibration.</a:t>
            </a:r>
          </a:p>
          <a:p>
            <a:pPr lvl="0"/>
            <a:r>
              <a:rPr dirty="0"/>
              <a:t>Led to overfishing and subsequent population decline.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040" y="945852"/>
            <a:ext cx="6719920" cy="666270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040" y="1820537"/>
            <a:ext cx="6719919" cy="2377111"/>
          </a:xfrm>
        </p:spPr>
        <p:txBody>
          <a:bodyPr anchor="t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500" b="1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</a:p>
          <a:p>
            <a:pPr lvl="0"/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Fisheries acoustics is a vital tool for monitoring aquatic ecosystems.</a:t>
            </a:r>
          </a:p>
          <a:p>
            <a:pPr lvl="0"/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 is crucial for ensuring accurate and reliable data.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en-US" sz="1500" b="1">
                <a:solidFill>
                  <a:schemeClr val="tx1">
                    <a:lumMod val="65000"/>
                    <a:lumOff val="35000"/>
                  </a:schemeClr>
                </a:solidFill>
              </a:rPr>
              <a:t>Future Directions</a:t>
            </a:r>
          </a:p>
          <a:p>
            <a:pPr lvl="0"/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Advancements in technology for improved acoustic measurements.</a:t>
            </a:r>
          </a:p>
          <a:p>
            <a:pPr lvl="0"/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with other monitoring methods for comprehensive ecosystem assessments.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References and 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800" b="1" dirty="0"/>
              <a:t>Essential Reading in Fisheries Acoustics</a:t>
            </a:r>
          </a:p>
          <a:p>
            <a:pPr lvl="0"/>
            <a:r>
              <a:rPr sz="1800" dirty="0"/>
              <a:t>Simmonds, J. &amp; MacLennan, D.N. (2005). </a:t>
            </a:r>
            <a:r>
              <a:rPr sz="1800" i="1" dirty="0"/>
              <a:t>Fisheries Acoustics: Theory and Practice</a:t>
            </a:r>
            <a:r>
              <a:rPr sz="1800" dirty="0"/>
              <a:t> (2nd ed.). Blackwell Science.</a:t>
            </a:r>
          </a:p>
          <a:p>
            <a:pPr lvl="0"/>
            <a:r>
              <a:rPr sz="1800" dirty="0"/>
              <a:t>Foote, K.G. (1987). Fish target strengths for use in echo integrator surveys. </a:t>
            </a:r>
            <a:r>
              <a:rPr sz="1800" i="1" dirty="0"/>
              <a:t>Journal of the Acoustical Society of America</a:t>
            </a:r>
            <a:r>
              <a:rPr sz="1800" dirty="0"/>
              <a:t>, 82(3), 981-987.</a:t>
            </a:r>
          </a:p>
          <a:p>
            <a:pPr lvl="0"/>
            <a:r>
              <a:rPr sz="1800" dirty="0"/>
              <a:t>Demer, D.A. et al. (2015). Calibration of acoustic instruments. </a:t>
            </a:r>
            <a:r>
              <a:rPr sz="1800" i="1" dirty="0"/>
              <a:t>ICES Cooperative Research Report No. 326</a:t>
            </a:r>
            <a:r>
              <a:rPr sz="1800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51435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5143498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499763"/>
            <a:ext cx="7918803" cy="228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>
                <a:solidFill>
                  <a:schemeClr val="bg1"/>
                </a:solidFill>
              </a:rPr>
              <a:t>Thank You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1" y="2899548"/>
            <a:ext cx="7918803" cy="1675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endParaRPr lang="en-US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clipboard-344851005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sX0" fmla="*/ 0 w 2441321"/>
              <a:gd name="csY0" fmla="*/ 0 h 13716"/>
              <a:gd name="csX1" fmla="*/ 585917 w 2441321"/>
              <a:gd name="csY1" fmla="*/ 0 h 13716"/>
              <a:gd name="csX2" fmla="*/ 1196247 w 2441321"/>
              <a:gd name="csY2" fmla="*/ 0 h 13716"/>
              <a:gd name="csX3" fmla="*/ 1806578 w 2441321"/>
              <a:gd name="csY3" fmla="*/ 0 h 13716"/>
              <a:gd name="csX4" fmla="*/ 2441321 w 2441321"/>
              <a:gd name="csY4" fmla="*/ 0 h 13716"/>
              <a:gd name="csX5" fmla="*/ 2441321 w 2441321"/>
              <a:gd name="csY5" fmla="*/ 13716 h 13716"/>
              <a:gd name="csX6" fmla="*/ 1830991 w 2441321"/>
              <a:gd name="csY6" fmla="*/ 13716 h 13716"/>
              <a:gd name="csX7" fmla="*/ 1269487 w 2441321"/>
              <a:gd name="csY7" fmla="*/ 13716 h 13716"/>
              <a:gd name="csX8" fmla="*/ 707983 w 2441321"/>
              <a:gd name="csY8" fmla="*/ 13716 h 13716"/>
              <a:gd name="csX9" fmla="*/ 0 w 2441321"/>
              <a:gd name="csY9" fmla="*/ 13716 h 13716"/>
              <a:gd name="csX10" fmla="*/ 0 w 2441321"/>
              <a:gd name="csY10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105406"/>
            <a:ext cx="2571750" cy="2558034"/>
          </a:xfrm>
        </p:spPr>
        <p:txBody>
          <a:bodyPr anchor="t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700" b="1"/>
              <a:t>What is Fisheries Acoustics?</a:t>
            </a:r>
          </a:p>
          <a:p>
            <a:pPr lvl="0"/>
            <a:r>
              <a:rPr lang="en-US" sz="1700"/>
              <a:t>Use of sound waves to detect and quantify fish populations and their habitats.</a:t>
            </a:r>
          </a:p>
          <a:p>
            <a:pPr lvl="0"/>
            <a:r>
              <a:rPr lang="en-US" sz="1700"/>
              <a:t>Non-invasive method for monitoring aquatic ecosystems.</a:t>
            </a:r>
          </a:p>
          <a:p>
            <a:pPr marL="342900" lvl="1" indent="0">
              <a:buNone/>
            </a:pPr>
            <a:endParaRPr lang="en-US" sz="17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6FEB50-C6AF-6500-3F50-C9DEE8F00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552412"/>
            <a:ext cx="5177790" cy="40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8D008-2EC0-378B-F9BF-496C09E194A5}"/>
              </a:ext>
            </a:extLst>
          </p:cNvPr>
          <p:cNvSpPr txBox="1"/>
          <p:nvPr/>
        </p:nvSpPr>
        <p:spPr>
          <a:xfrm>
            <a:off x="2994660" y="4474649"/>
            <a:ext cx="637222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s-IS" sz="1200" dirty="0" err="1">
                <a:solidFill>
                  <a:schemeClr val="accent3">
                    <a:lumMod val="85000"/>
                  </a:schemeClr>
                </a:solidFill>
              </a:rPr>
              <a:t>Dezhang</a:t>
            </a:r>
            <a:r>
              <a:rPr lang="is-IS" sz="1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is-IS" sz="1200" dirty="0" err="1">
                <a:solidFill>
                  <a:schemeClr val="accent3">
                    <a:lumMod val="85000"/>
                  </a:schemeClr>
                </a:solidFill>
              </a:rPr>
              <a:t>Chu</a:t>
            </a:r>
            <a:r>
              <a:rPr lang="is-IS" sz="1200" dirty="0">
                <a:solidFill>
                  <a:schemeClr val="accent3">
                    <a:lumMod val="85000"/>
                  </a:schemeClr>
                </a:solidFill>
              </a:rPr>
              <a:t> (2011) J</a:t>
            </a:r>
            <a:r>
              <a:rPr lang="en-US" sz="1200" dirty="0" err="1">
                <a:solidFill>
                  <a:schemeClr val="accent3">
                    <a:lumMod val="85000"/>
                  </a:schemeClr>
                </a:solidFill>
              </a:rPr>
              <a:t>ournal</a:t>
            </a:r>
            <a:r>
              <a:rPr lang="en-US" sz="1200" dirty="0">
                <a:solidFill>
                  <a:schemeClr val="accent3">
                    <a:lumMod val="85000"/>
                  </a:schemeClr>
                </a:solidFill>
              </a:rPr>
              <a:t> of Marine Science and Technology, Vol. 19, No. 3, pp. 245-252</a:t>
            </a:r>
            <a:endParaRPr lang="is-IS" sz="12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514350"/>
            <a:ext cx="8115300" cy="13189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040" y="802611"/>
            <a:ext cx="6719920" cy="75362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400">
                <a:solidFill>
                  <a:srgbClr val="595959"/>
                </a:solidFill>
              </a:rPr>
              <a:t>Key components of Fisheries Acoustics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12" y="1833282"/>
            <a:ext cx="8118138" cy="2795868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58" y="2076240"/>
            <a:ext cx="7791253" cy="212140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Acoustic Equipment</a:t>
            </a:r>
          </a:p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Echosounders: devices that emit sound pulses and receive echoes. </a:t>
            </a:r>
          </a:p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Hydrophones: underwater microphones for detecting sound.</a:t>
            </a:r>
          </a:p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Transducers: convert electrical signals into sound waves and vice versa.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BB355539-10E7-4566-B589-EECB3F467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034" y="441134"/>
            <a:ext cx="3017520" cy="133582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is-IS" sz="3600" dirty="0"/>
              <a:t>Scientific echosounder</a:t>
            </a:r>
          </a:p>
        </p:txBody>
      </p:sp>
      <p:sp>
        <p:nvSpPr>
          <p:cNvPr id="31749" name="TextBox 6">
            <a:extLst>
              <a:ext uri="{FF2B5EF4-FFF2-40B4-BE49-F238E27FC236}">
                <a16:creationId xmlns:a16="http://schemas.microsoft.com/office/drawing/2014/main" id="{20D7ECE3-6D5D-46BF-BE9F-E14ADDF8B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44" y="4767263"/>
            <a:ext cx="2949980" cy="90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68580" tIns="34290" rIns="68580" bIns="34290" rtlCol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lnSpc>
                <a:spcPct val="90000"/>
              </a:lnSpc>
              <a:spcBef>
                <a:spcPts val="750"/>
              </a:spcBef>
              <a:buNone/>
            </a:pPr>
            <a:r>
              <a:rPr lang="en-US" altLang="is-IS" sz="1500" dirty="0">
                <a:latin typeface="+mn-lt"/>
              </a:rPr>
              <a:t>Simmonds &amp; McLennan 2005</a:t>
            </a:r>
          </a:p>
        </p:txBody>
      </p:sp>
      <p:pic>
        <p:nvPicPr>
          <p:cNvPr id="31747" name="Content Placeholder 5">
            <a:extLst>
              <a:ext uri="{FF2B5EF4-FFF2-40B4-BE49-F238E27FC236}">
                <a16:creationId xmlns:a16="http://schemas.microsoft.com/office/drawing/2014/main" id="{C93FC650-A235-46D3-9369-3609925BB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94" y="7875"/>
            <a:ext cx="4237730" cy="4682572"/>
          </a:xfrm>
          <a:prstGeom prst="rect">
            <a:avLst/>
          </a:prstGeom>
        </p:spPr>
      </p:pic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7884333-8DCF-412B-A293-D26FB160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5858" y="4767263"/>
            <a:ext cx="1129492" cy="273844"/>
          </a:xfrm>
        </p:spPr>
        <p:txBody>
          <a:bodyPr vert="horz" lIns="68580" tIns="34290" rIns="68580" bIns="3429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ts val="450"/>
              </a:spcAft>
              <a:buNone/>
            </a:pPr>
            <a:fld id="{266C219B-D09E-48B8-95F9-D458BDE7CB4D}" type="slidenum">
              <a:rPr lang="en-US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685800">
                <a:spcBef>
                  <a:spcPct val="0"/>
                </a:spcBef>
                <a:spcAft>
                  <a:spcPts val="450"/>
                </a:spcAft>
                <a:buNone/>
              </a:pPr>
              <a:t>5</a:t>
            </a:fld>
            <a:endParaRPr lang="en-US" altLang="en-US" sz="9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59633F-E6F7-BA06-DA77-D60E21C7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568" y="1688133"/>
            <a:ext cx="3690045" cy="33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3200"/>
              <a:t>Applications of Fisheries Acoustics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sX0" fmla="*/ 0 w 2606040"/>
              <a:gd name="csY0" fmla="*/ 0 h 13716"/>
              <a:gd name="csX1" fmla="*/ 625450 w 2606040"/>
              <a:gd name="csY1" fmla="*/ 0 h 13716"/>
              <a:gd name="csX2" fmla="*/ 1224839 w 2606040"/>
              <a:gd name="csY2" fmla="*/ 0 h 13716"/>
              <a:gd name="csX3" fmla="*/ 1824228 w 2606040"/>
              <a:gd name="csY3" fmla="*/ 0 h 13716"/>
              <a:gd name="csX4" fmla="*/ 2606040 w 2606040"/>
              <a:gd name="csY4" fmla="*/ 0 h 13716"/>
              <a:gd name="csX5" fmla="*/ 2606040 w 2606040"/>
              <a:gd name="csY5" fmla="*/ 13716 h 13716"/>
              <a:gd name="csX6" fmla="*/ 1902409 w 2606040"/>
              <a:gd name="csY6" fmla="*/ 13716 h 13716"/>
              <a:gd name="csX7" fmla="*/ 1276960 w 2606040"/>
              <a:gd name="csY7" fmla="*/ 13716 h 13716"/>
              <a:gd name="csX8" fmla="*/ 677570 w 2606040"/>
              <a:gd name="csY8" fmla="*/ 13716 h 13716"/>
              <a:gd name="csX9" fmla="*/ 0 w 2606040"/>
              <a:gd name="csY9" fmla="*/ 13716 h 13716"/>
              <a:gd name="csX10" fmla="*/ 0 w 2606040"/>
              <a:gd name="csY10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711657"/>
            <a:ext cx="3182691" cy="3346247"/>
          </a:xfrm>
        </p:spPr>
        <p:txBody>
          <a:bodyPr>
            <a:no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1200" b="1" dirty="0"/>
              <a:t>Fish Stock Assessment</a:t>
            </a:r>
            <a:r>
              <a:rPr lang="en-US" sz="1200" dirty="0"/>
              <a:t> </a:t>
            </a:r>
          </a:p>
          <a:p>
            <a:pPr lvl="0">
              <a:lnSpc>
                <a:spcPct val="90000"/>
              </a:lnSpc>
              <a:buFontTx/>
              <a:buChar char="-"/>
            </a:pPr>
            <a:r>
              <a:rPr lang="en-US" sz="1200" dirty="0"/>
              <a:t>Monitoring fish populations and biomass. </a:t>
            </a:r>
          </a:p>
          <a:p>
            <a:pPr lvl="0">
              <a:lnSpc>
                <a:spcPct val="90000"/>
              </a:lnSpc>
              <a:buFontTx/>
              <a:buChar char="-"/>
            </a:pPr>
            <a:r>
              <a:rPr lang="en-US" sz="1200" dirty="0"/>
              <a:t>- Estimating fish population sizes and distributions. </a:t>
            </a:r>
          </a:p>
          <a:p>
            <a:pPr lvl="0">
              <a:lnSpc>
                <a:spcPct val="90000"/>
              </a:lnSpc>
              <a:buFontTx/>
              <a:buChar char="-"/>
            </a:pPr>
            <a:r>
              <a:rPr lang="en-US" sz="1200" dirty="0"/>
              <a:t>- Informing sustainable fisheries management.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b="1" dirty="0"/>
              <a:t>Habitat Mapping</a:t>
            </a:r>
            <a:r>
              <a:rPr lang="en-US" sz="1200" dirty="0"/>
              <a:t>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dirty="0"/>
              <a:t>- Identifying critical habitats for fish species.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dirty="0"/>
              <a:t> - Monitoring changes in habitat over time. - 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b="1" dirty="0"/>
              <a:t>Behavioral Studies</a:t>
            </a:r>
            <a:r>
              <a:rPr lang="en-US" sz="1200" dirty="0"/>
              <a:t>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dirty="0"/>
              <a:t>- Observing fish behavior in response to environmental changes. - Understanding migration patterns and spawning activities.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b="1" dirty="0"/>
              <a:t>Data Collection</a:t>
            </a:r>
            <a:r>
              <a:rPr lang="en-US" sz="1200" dirty="0"/>
              <a:t> - Deployment of acoustic equipment from boats or fixed platforms. 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200" dirty="0"/>
              <a:t>- Collection of acoustic signals reflected from fish and other underwater objects.</a:t>
            </a:r>
          </a:p>
        </p:txBody>
      </p:sp>
      <p:pic>
        <p:nvPicPr>
          <p:cNvPr id="4" name="Picture 5" descr="Simrad ME70">
            <a:extLst>
              <a:ext uri="{FF2B5EF4-FFF2-40B4-BE49-F238E27FC236}">
                <a16:creationId xmlns:a16="http://schemas.microsoft.com/office/drawing/2014/main" id="{28128BC1-13EB-EEEF-3210-BB62DE06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F0B3884-4F59-0DC8-CDDC-78835232E88F}"/>
              </a:ext>
            </a:extLst>
          </p:cNvPr>
          <p:cNvSpPr txBox="1">
            <a:spLocks noChangeArrowheads="1"/>
          </p:cNvSpPr>
          <p:nvPr/>
        </p:nvSpPr>
        <p:spPr>
          <a:xfrm>
            <a:off x="4915677" y="4603994"/>
            <a:ext cx="4324351" cy="53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altLang="is-IS" sz="2700">
                <a:solidFill>
                  <a:schemeClr val="bg1"/>
                </a:solidFill>
              </a:rPr>
              <a:t>Multibeam echosounder</a:t>
            </a:r>
            <a:endParaRPr lang="en-US" altLang="is-IS" sz="27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B300D505-8229-4692-8E88-C46ECC864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s-IS" altLang="is-IS" sz="4100" dirty="0"/>
              <a:t>Acoustic cameras</a:t>
            </a:r>
            <a:endParaRPr lang="en-US" altLang="is-IS" sz="4100" dirty="0"/>
          </a:p>
        </p:txBody>
      </p:sp>
      <p:sp>
        <p:nvSpPr>
          <p:cNvPr id="2458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sX0" fmla="*/ 0 w 2441321"/>
              <a:gd name="csY0" fmla="*/ 0 h 13716"/>
              <a:gd name="csX1" fmla="*/ 585917 w 2441321"/>
              <a:gd name="csY1" fmla="*/ 0 h 13716"/>
              <a:gd name="csX2" fmla="*/ 1196247 w 2441321"/>
              <a:gd name="csY2" fmla="*/ 0 h 13716"/>
              <a:gd name="csX3" fmla="*/ 1806578 w 2441321"/>
              <a:gd name="csY3" fmla="*/ 0 h 13716"/>
              <a:gd name="csX4" fmla="*/ 2441321 w 2441321"/>
              <a:gd name="csY4" fmla="*/ 0 h 13716"/>
              <a:gd name="csX5" fmla="*/ 2441321 w 2441321"/>
              <a:gd name="csY5" fmla="*/ 13716 h 13716"/>
              <a:gd name="csX6" fmla="*/ 1830991 w 2441321"/>
              <a:gd name="csY6" fmla="*/ 13716 h 13716"/>
              <a:gd name="csX7" fmla="*/ 1269487 w 2441321"/>
              <a:gd name="csY7" fmla="*/ 13716 h 13716"/>
              <a:gd name="csX8" fmla="*/ 707983 w 2441321"/>
              <a:gd name="csY8" fmla="*/ 13716 h 13716"/>
              <a:gd name="csX9" fmla="*/ 0 w 2441321"/>
              <a:gd name="csY9" fmla="*/ 13716 h 13716"/>
              <a:gd name="csX10" fmla="*/ 0 w 2441321"/>
              <a:gd name="csY10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4C4B76D-54B1-422D-91AF-E82A087507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202" y="2105406"/>
            <a:ext cx="2571750" cy="2558034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is-IS" altLang="is-IS" sz="1700"/>
              <a:t>DIDSON</a:t>
            </a:r>
            <a:endParaRPr lang="en-US" altLang="is-IS" sz="1700"/>
          </a:p>
          <a:p>
            <a:pPr marL="0" indent="0">
              <a:buNone/>
              <a:defRPr/>
            </a:pPr>
            <a:r>
              <a:rPr lang="en-US" altLang="is-IS" sz="17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https://www.youtube.com/watch?v=h-1wrY3VdCE</a:t>
            </a:r>
            <a:endParaRPr lang="en-US" altLang="is-IS" sz="1700"/>
          </a:p>
          <a:p>
            <a:pPr marL="0" indent="0">
              <a:buNone/>
              <a:defRPr/>
            </a:pPr>
            <a:r>
              <a:rPr lang="en-US" sz="1700" b="1">
                <a:latin typeface="Roboto" panose="02000000000000000000" pitchFamily="2" charset="0"/>
              </a:rPr>
              <a:t>Automated DIDSON and ARIS Sonar Processing using Echoview Software</a:t>
            </a:r>
          </a:p>
          <a:p>
            <a:pPr marL="0" indent="0">
              <a:buNone/>
              <a:defRPr/>
            </a:pPr>
            <a:endParaRPr lang="en-US" altLang="is-IS" sz="1700"/>
          </a:p>
          <a:p>
            <a:pPr marL="0" indent="0">
              <a:buNone/>
              <a:defRPr/>
            </a:pPr>
            <a:endParaRPr lang="en-US" altLang="is-IS" sz="1700"/>
          </a:p>
          <a:p>
            <a:pPr marL="0" indent="0">
              <a:buNone/>
              <a:defRPr/>
            </a:pPr>
            <a:endParaRPr lang="en-US" altLang="is-IS" sz="1700"/>
          </a:p>
          <a:p>
            <a:pPr marL="0" indent="0">
              <a:buNone/>
              <a:defRPr/>
            </a:pPr>
            <a:endParaRPr lang="en-US" altLang="is-IS" sz="1700"/>
          </a:p>
        </p:txBody>
      </p:sp>
      <p:pic>
        <p:nvPicPr>
          <p:cNvPr id="2" name="Online Media 1" descr="Automated DIDSON and ARIS Sonar Processing using Echoview Software">
            <a:hlinkClick r:id="" action="ppaction://media"/>
            <a:extLst>
              <a:ext uri="{FF2B5EF4-FFF2-40B4-BE49-F238E27FC236}">
                <a16:creationId xmlns:a16="http://schemas.microsoft.com/office/drawing/2014/main" id="{6C95C8C7-B1BC-06D3-D989-80D9D9E17E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90722" y="1109024"/>
            <a:ext cx="5177790" cy="2925451"/>
          </a:xfrm>
          <a:prstGeom prst="rect">
            <a:avLst/>
          </a:prstGeom>
        </p:spPr>
      </p:pic>
      <p:sp>
        <p:nvSpPr>
          <p:cNvPr id="23557" name="Slide Number Placeholder 1">
            <a:extLst>
              <a:ext uri="{FF2B5EF4-FFF2-40B4-BE49-F238E27FC236}">
                <a16:creationId xmlns:a16="http://schemas.microsoft.com/office/drawing/2014/main" id="{1342A697-1592-4191-8592-B769DA2B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fld id="{A3FA201D-61CA-4A2C-B87C-D43B178D6700}" type="slidenum">
              <a:rPr lang="en-US" altLang="en-US" sz="1300"/>
              <a:pPr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None/>
              </a:pPr>
              <a:t>7</a:t>
            </a:fld>
            <a:endParaRPr lang="en-US" altLang="en-US"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44446EF-FD5A-4C8F-A239-6DCD3A849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s-IS" altLang="is-IS"/>
              <a:t>sonar</a:t>
            </a:r>
            <a:endParaRPr lang="en-US" altLang="is-IS"/>
          </a:p>
        </p:txBody>
      </p:sp>
      <p:sp>
        <p:nvSpPr>
          <p:cNvPr id="24582" name="Slide Number Placeholder 1">
            <a:extLst>
              <a:ext uri="{FF2B5EF4-FFF2-40B4-BE49-F238E27FC236}">
                <a16:creationId xmlns:a16="http://schemas.microsoft.com/office/drawing/2014/main" id="{A87931B8-CB55-486F-820B-F4F3D09D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ACAAFF-EF21-4107-A067-CF79502C53EA}" type="slidenum">
              <a:rPr lang="en-US" altLang="en-US" sz="105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050"/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B075DA26-DE98-400A-9C4B-F0AC86626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1221581"/>
            <a:ext cx="4015588" cy="254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6">
            <a:extLst>
              <a:ext uri="{FF2B5EF4-FFF2-40B4-BE49-F238E27FC236}">
                <a16:creationId xmlns:a16="http://schemas.microsoft.com/office/drawing/2014/main" id="{3CDBBD2E-2E71-41C8-88ED-C4816B13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7" y="1491630"/>
            <a:ext cx="4496565" cy="356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7" descr="Simrad MS70">
            <a:extLst>
              <a:ext uri="{FF2B5EF4-FFF2-40B4-BE49-F238E27FC236}">
                <a16:creationId xmlns:a16="http://schemas.microsoft.com/office/drawing/2014/main" id="{2BF1581B-8A58-42D5-999D-E982D5B8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8956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95538E16-48A3-49D7-BBF1-A32B18014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1" y="205979"/>
            <a:ext cx="3194447" cy="857250"/>
          </a:xfrm>
        </p:spPr>
        <p:txBody>
          <a:bodyPr/>
          <a:lstStyle/>
          <a:p>
            <a:r>
              <a:rPr lang="is-IS" altLang="en-US"/>
              <a:t>Broadband</a:t>
            </a:r>
            <a:endParaRPr lang="en-GB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C4871183-6B83-4CB6-BE3F-44688A3A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C65FFD-34E3-410F-B98E-FCBA370E9089}" type="slidenum">
              <a:rPr lang="en-US" altLang="en-US" sz="105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050"/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95CFEB07-5E68-4CFB-9D9A-446DB0DA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2" y="1"/>
            <a:ext cx="3367088" cy="504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A04A7-4CB6-44AF-8C92-581E60F3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0074"/>
            <a:ext cx="4138613" cy="316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6996F-D11A-4597-88C5-0D2706D4A8CF}"/>
              </a:ext>
            </a:extLst>
          </p:cNvPr>
          <p:cNvSpPr txBox="1"/>
          <p:nvPr/>
        </p:nvSpPr>
        <p:spPr>
          <a:xfrm>
            <a:off x="1143000" y="4980386"/>
            <a:ext cx="61722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s-IS" sz="900" dirty="0">
                <a:solidFill>
                  <a:schemeClr val="bg1">
                    <a:lumMod val="50000"/>
                  </a:schemeClr>
                </a:solidFill>
              </a:rPr>
              <a:t>https://www.wur.nl/en/project/Fish-species-identification-from-acoustic-broadband-data.htm</a:t>
            </a:r>
            <a:endParaRPr lang="en-GB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851</Words>
  <Application>Microsoft Macintosh PowerPoint</Application>
  <PresentationFormat>On-screen Show (16:9)</PresentationFormat>
  <Paragraphs>107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Roboto</vt:lpstr>
      <vt:lpstr>Office Theme</vt:lpstr>
      <vt:lpstr>Introduction to Fisheries Acoustics and importance of calibration</vt:lpstr>
      <vt:lpstr>PowerPoint Presentation</vt:lpstr>
      <vt:lpstr>PowerPoint Presentation</vt:lpstr>
      <vt:lpstr>Key components of Fisheries Acoustics</vt:lpstr>
      <vt:lpstr>Scientific echosounder</vt:lpstr>
      <vt:lpstr>Applications of Fisheries Acoustics</vt:lpstr>
      <vt:lpstr>Acoustic cameras</vt:lpstr>
      <vt:lpstr>sonar</vt:lpstr>
      <vt:lpstr>Broadband</vt:lpstr>
      <vt:lpstr>Acoustic Principles in Fisheries</vt:lpstr>
      <vt:lpstr>Importance of Calibration</vt:lpstr>
      <vt:lpstr>Calibration Techniques</vt:lpstr>
      <vt:lpstr>Consequences of Poor Calibration</vt:lpstr>
      <vt:lpstr>NASC and Gain Relationship</vt:lpstr>
      <vt:lpstr>Case Studies</vt:lpstr>
      <vt:lpstr>Conclusion</vt:lpstr>
      <vt:lpstr>Key References and Publications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Fisheries Acoustics and importance of calibration</dc:title>
  <dc:creator>Teresa Silva</dc:creator>
  <cp:keywords/>
  <cp:lastModifiedBy>Teresa Sofia Giesta da Silva - HAFRO</cp:lastModifiedBy>
  <cp:revision>3</cp:revision>
  <dcterms:created xsi:type="dcterms:W3CDTF">2025-12-03T08:36:11Z</dcterms:created>
  <dcterms:modified xsi:type="dcterms:W3CDTF">2025-12-03T08:48:25Z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2025-12-03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  <property fmtid="{D5CDD505-2E9C-101B-9397-08002B2CF9AE}" pid="12" name="MSIP_Label_dc80478f-11da-4717-908f-ce13ec08de93_Enabled">
    <vt:lpwstr>true</vt:lpwstr>
  </property>
  <property fmtid="{D5CDD505-2E9C-101B-9397-08002B2CF9AE}" pid="13" name="MSIP_Label_dc80478f-11da-4717-908f-ce13ec08de93_SetDate">
    <vt:lpwstr>2025-12-03T08:45:56Z</vt:lpwstr>
  </property>
  <property fmtid="{D5CDD505-2E9C-101B-9397-08002B2CF9AE}" pid="14" name="MSIP_Label_dc80478f-11da-4717-908f-ce13ec08de93_Method">
    <vt:lpwstr>Standard</vt:lpwstr>
  </property>
  <property fmtid="{D5CDD505-2E9C-101B-9397-08002B2CF9AE}" pid="15" name="MSIP_Label_dc80478f-11da-4717-908f-ce13ec08de93_Name">
    <vt:lpwstr>Varin</vt:lpwstr>
  </property>
  <property fmtid="{D5CDD505-2E9C-101B-9397-08002B2CF9AE}" pid="16" name="MSIP_Label_dc80478f-11da-4717-908f-ce13ec08de93_SiteId">
    <vt:lpwstr>764a306d-0a68-45ad-9f07-6f1804447cd4</vt:lpwstr>
  </property>
  <property fmtid="{D5CDD505-2E9C-101B-9397-08002B2CF9AE}" pid="17" name="MSIP_Label_dc80478f-11da-4717-908f-ce13ec08de93_ActionId">
    <vt:lpwstr>c904ea77-dd1b-4ea9-8c2f-b767c598ae85</vt:lpwstr>
  </property>
  <property fmtid="{D5CDD505-2E9C-101B-9397-08002B2CF9AE}" pid="18" name="MSIP_Label_dc80478f-11da-4717-908f-ce13ec08de93_ContentBits">
    <vt:lpwstr>0</vt:lpwstr>
  </property>
  <property fmtid="{D5CDD505-2E9C-101B-9397-08002B2CF9AE}" pid="19" name="MSIP_Label_dc80478f-11da-4717-908f-ce13ec08de93_Tag">
    <vt:lpwstr>50, 3, 0, 1</vt:lpwstr>
  </property>
</Properties>
</file>